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1" r:id="rId5"/>
    <p:sldId id="259" r:id="rId6"/>
    <p:sldId id="260" r:id="rId7"/>
    <p:sldId id="263" r:id="rId8"/>
    <p:sldId id="262" r:id="rId9"/>
    <p:sldId id="266" r:id="rId10"/>
    <p:sldId id="265" r:id="rId11"/>
    <p:sldId id="267" r:id="rId12"/>
    <p:sldId id="268" r:id="rId13"/>
    <p:sldId id="264" r:id="rId14"/>
  </p:sldIdLst>
  <p:sldSz cx="14630400" cy="8229600"/>
  <p:notesSz cx="8229600" cy="14630400"/>
  <p:embeddedFontLst>
    <p:embeddedFont>
      <p:font typeface="DM Sans Semi Bold" panose="020B0604020202020204" charset="0"/>
      <p:regular r:id="rId16"/>
    </p:embeddedFont>
    <p:embeddedFont>
      <p:font typeface="Inter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06A19-40FF-4DF6-A6D7-77AEDB2899F2}">
          <p14:sldIdLst>
            <p14:sldId id="256"/>
            <p14:sldId id="257"/>
            <p14:sldId id="258"/>
            <p14:sldId id="261"/>
            <p14:sldId id="259"/>
            <p14:sldId id="260"/>
            <p14:sldId id="263"/>
            <p14:sldId id="262"/>
            <p14:sldId id="266"/>
            <p14:sldId id="265"/>
            <p14:sldId id="267"/>
            <p14:sldId id="26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Hospital Management System</a:t>
            </a:r>
            <a:endParaRPr lang="en-US" sz="4450" dirty="0"/>
          </a:p>
        </p:txBody>
      </p:sp>
      <p:sp>
        <p:nvSpPr>
          <p:cNvPr id="4" name="Rectangle 3">
            <a:extLst>
              <a:ext uri="{FF2B5EF4-FFF2-40B4-BE49-F238E27FC236}">
                <a16:creationId xmlns:a16="http://schemas.microsoft.com/office/drawing/2014/main" id="{C393F12C-8425-69A9-DA03-39E8052060FA}"/>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67B69-96D6-6273-E490-AD0E84DC03DB}"/>
              </a:ext>
            </a:extLst>
          </p:cNvPr>
          <p:cNvPicPr>
            <a:picLocks noChangeAspect="1"/>
          </p:cNvPicPr>
          <p:nvPr/>
        </p:nvPicPr>
        <p:blipFill>
          <a:blip r:embed="rId2"/>
          <a:stretch>
            <a:fillRect/>
          </a:stretch>
        </p:blipFill>
        <p:spPr>
          <a:xfrm>
            <a:off x="0" y="1517713"/>
            <a:ext cx="14630400" cy="5194174"/>
          </a:xfrm>
          <a:prstGeom prst="rect">
            <a:avLst/>
          </a:prstGeom>
        </p:spPr>
      </p:pic>
      <p:sp>
        <p:nvSpPr>
          <p:cNvPr id="4" name="TextBox 3">
            <a:extLst>
              <a:ext uri="{FF2B5EF4-FFF2-40B4-BE49-F238E27FC236}">
                <a16:creationId xmlns:a16="http://schemas.microsoft.com/office/drawing/2014/main" id="{21C3CC51-F1DB-CE6C-EE9C-A8B1BFECEC50}"/>
              </a:ext>
            </a:extLst>
          </p:cNvPr>
          <p:cNvSpPr txBox="1"/>
          <p:nvPr/>
        </p:nvSpPr>
        <p:spPr>
          <a:xfrm>
            <a:off x="512956" y="735313"/>
            <a:ext cx="7582830" cy="523220"/>
          </a:xfrm>
          <a:prstGeom prst="rect">
            <a:avLst/>
          </a:prstGeom>
          <a:noFill/>
        </p:spPr>
        <p:txBody>
          <a:bodyPr wrap="square" rtlCol="0">
            <a:spAutoFit/>
          </a:bodyPr>
          <a:lstStyle/>
          <a:p>
            <a:r>
              <a:rPr lang="en-IN" sz="2800" b="1" dirty="0"/>
              <a:t>Add Patient</a:t>
            </a:r>
          </a:p>
        </p:txBody>
      </p:sp>
      <p:sp>
        <p:nvSpPr>
          <p:cNvPr id="5" name="Rectangle 4">
            <a:extLst>
              <a:ext uri="{FF2B5EF4-FFF2-40B4-BE49-F238E27FC236}">
                <a16:creationId xmlns:a16="http://schemas.microsoft.com/office/drawing/2014/main" id="{B8826613-4CD4-55BA-CCD4-B2E5E460C3E8}"/>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48151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FF5B5-242A-CEDA-0A13-B1E3BDD53FA0}"/>
              </a:ext>
            </a:extLst>
          </p:cNvPr>
          <p:cNvPicPr>
            <a:picLocks noChangeAspect="1"/>
          </p:cNvPicPr>
          <p:nvPr/>
        </p:nvPicPr>
        <p:blipFill>
          <a:blip r:embed="rId2"/>
          <a:stretch>
            <a:fillRect/>
          </a:stretch>
        </p:blipFill>
        <p:spPr>
          <a:xfrm>
            <a:off x="0" y="657524"/>
            <a:ext cx="14630400" cy="6914552"/>
          </a:xfrm>
          <a:prstGeom prst="rect">
            <a:avLst/>
          </a:prstGeom>
        </p:spPr>
      </p:pic>
      <p:sp>
        <p:nvSpPr>
          <p:cNvPr id="4" name="TextBox 3">
            <a:extLst>
              <a:ext uri="{FF2B5EF4-FFF2-40B4-BE49-F238E27FC236}">
                <a16:creationId xmlns:a16="http://schemas.microsoft.com/office/drawing/2014/main" id="{45838478-29FC-B6E5-65A5-EB3E9DA586E1}"/>
              </a:ext>
            </a:extLst>
          </p:cNvPr>
          <p:cNvSpPr txBox="1"/>
          <p:nvPr/>
        </p:nvSpPr>
        <p:spPr>
          <a:xfrm>
            <a:off x="0" y="0"/>
            <a:ext cx="4772722" cy="523220"/>
          </a:xfrm>
          <a:prstGeom prst="rect">
            <a:avLst/>
          </a:prstGeom>
          <a:noFill/>
        </p:spPr>
        <p:txBody>
          <a:bodyPr wrap="square" rtlCol="0">
            <a:spAutoFit/>
          </a:bodyPr>
          <a:lstStyle/>
          <a:p>
            <a:r>
              <a:rPr lang="en-IN" sz="2800" b="1" dirty="0"/>
              <a:t>Book Appointment</a:t>
            </a:r>
          </a:p>
        </p:txBody>
      </p:sp>
      <p:sp>
        <p:nvSpPr>
          <p:cNvPr id="5" name="Rectangle 4">
            <a:extLst>
              <a:ext uri="{FF2B5EF4-FFF2-40B4-BE49-F238E27FC236}">
                <a16:creationId xmlns:a16="http://schemas.microsoft.com/office/drawing/2014/main" id="{74BB3D8D-D058-FFD0-22FF-60652DEF86D6}"/>
              </a:ext>
            </a:extLst>
          </p:cNvPr>
          <p:cNvSpPr/>
          <p:nvPr/>
        </p:nvSpPr>
        <p:spPr>
          <a:xfrm>
            <a:off x="12556273" y="7582829"/>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99773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0962F-70CC-B5F5-5A1D-E7DC45D1DC93}"/>
              </a:ext>
            </a:extLst>
          </p:cNvPr>
          <p:cNvPicPr>
            <a:picLocks noChangeAspect="1"/>
          </p:cNvPicPr>
          <p:nvPr/>
        </p:nvPicPr>
        <p:blipFill>
          <a:blip r:embed="rId2"/>
          <a:stretch>
            <a:fillRect/>
          </a:stretch>
        </p:blipFill>
        <p:spPr>
          <a:xfrm>
            <a:off x="0" y="2641757"/>
            <a:ext cx="14630400" cy="2946085"/>
          </a:xfrm>
          <a:prstGeom prst="rect">
            <a:avLst/>
          </a:prstGeom>
        </p:spPr>
      </p:pic>
      <p:sp>
        <p:nvSpPr>
          <p:cNvPr id="5" name="TextBox 4">
            <a:extLst>
              <a:ext uri="{FF2B5EF4-FFF2-40B4-BE49-F238E27FC236}">
                <a16:creationId xmlns:a16="http://schemas.microsoft.com/office/drawing/2014/main" id="{42867518-A45D-DC3B-A1E7-1D922DA4DDD0}"/>
              </a:ext>
            </a:extLst>
          </p:cNvPr>
          <p:cNvSpPr txBox="1"/>
          <p:nvPr/>
        </p:nvSpPr>
        <p:spPr>
          <a:xfrm>
            <a:off x="434898" y="1091932"/>
            <a:ext cx="4616605" cy="523220"/>
          </a:xfrm>
          <a:prstGeom prst="rect">
            <a:avLst/>
          </a:prstGeom>
          <a:noFill/>
        </p:spPr>
        <p:txBody>
          <a:bodyPr wrap="square" rtlCol="0">
            <a:spAutoFit/>
          </a:bodyPr>
          <a:lstStyle/>
          <a:p>
            <a:r>
              <a:rPr lang="en-IN" sz="2800" b="1" dirty="0"/>
              <a:t>All Appointments</a:t>
            </a:r>
          </a:p>
        </p:txBody>
      </p:sp>
      <p:sp>
        <p:nvSpPr>
          <p:cNvPr id="6" name="Rectangle 5">
            <a:extLst>
              <a:ext uri="{FF2B5EF4-FFF2-40B4-BE49-F238E27FC236}">
                <a16:creationId xmlns:a16="http://schemas.microsoft.com/office/drawing/2014/main" id="{F4CDD08E-BDEB-11F9-FDFC-FD5EA9C8F7F4}"/>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652051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801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Conclusion </a:t>
            </a:r>
            <a:endParaRPr lang="en-US" sz="4450" dirty="0"/>
          </a:p>
        </p:txBody>
      </p:sp>
      <p:sp>
        <p:nvSpPr>
          <p:cNvPr id="4" name="Text 1"/>
          <p:cNvSpPr/>
          <p:nvPr/>
        </p:nvSpPr>
        <p:spPr>
          <a:xfrm>
            <a:off x="793790" y="4592011"/>
            <a:ext cx="13042821" cy="1814513"/>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The Hospital Management System simplifies and automates key hospital tasks.It reduces errors and saves time by replacing manual processes.The user-friendly interface allows easy access to patient and doctor records.Real-time data improves coordination and decision-making.Overall, it enhances efficiency and organization in healthcare management.</a:t>
            </a:r>
            <a:endParaRPr lang="en-US" sz="1750" dirty="0"/>
          </a:p>
        </p:txBody>
      </p:sp>
      <p:sp>
        <p:nvSpPr>
          <p:cNvPr id="5" name="Rectangle 4">
            <a:extLst>
              <a:ext uri="{FF2B5EF4-FFF2-40B4-BE49-F238E27FC236}">
                <a16:creationId xmlns:a16="http://schemas.microsoft.com/office/drawing/2014/main" id="{3F41CDBC-BEDA-AD08-C57D-6C523DF1EAC0}"/>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918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Abstract</a:t>
            </a:r>
            <a:endParaRPr lang="en-US" sz="4450" dirty="0"/>
          </a:p>
        </p:txBody>
      </p:sp>
      <p:sp>
        <p:nvSpPr>
          <p:cNvPr id="4" name="Shape 1"/>
          <p:cNvSpPr/>
          <p:nvPr/>
        </p:nvSpPr>
        <p:spPr>
          <a:xfrm>
            <a:off x="6280190" y="2640806"/>
            <a:ext cx="7556421" cy="3996928"/>
          </a:xfrm>
          <a:prstGeom prst="roundRect">
            <a:avLst>
              <a:gd name="adj" fmla="val 851"/>
            </a:avLst>
          </a:prstGeom>
          <a:solidFill>
            <a:srgbClr val="F2EEEE"/>
          </a:solidFill>
          <a:ln/>
        </p:spPr>
      </p:sp>
      <p:sp>
        <p:nvSpPr>
          <p:cNvPr id="5" name="Text 2"/>
          <p:cNvSpPr/>
          <p:nvPr/>
        </p:nvSpPr>
        <p:spPr>
          <a:xfrm>
            <a:off x="6507004" y="2867620"/>
            <a:ext cx="7102793" cy="3543300"/>
          </a:xfrm>
          <a:prstGeom prst="rect">
            <a:avLst/>
          </a:prstGeom>
          <a:noFill/>
          <a:ln/>
        </p:spPr>
        <p:txBody>
          <a:bodyPr wrap="squar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The Hospital Management System is a web-based tool that helps manage patient records, doctor assignments, and appointments easily.It replaces manual work with automation, saving time and reducing errors.Built with HTML, CSS, PHP, and MySQL using XAMPP, it ensures secure and accurate data handling.This system is ideal for hospitals and clinics to improve efficiency and organize daily operations better.</a:t>
            </a:r>
            <a:endParaRPr lang="en-US" sz="2200" dirty="0"/>
          </a:p>
        </p:txBody>
      </p:sp>
      <p:sp>
        <p:nvSpPr>
          <p:cNvPr id="6" name="Rectangle 5">
            <a:extLst>
              <a:ext uri="{FF2B5EF4-FFF2-40B4-BE49-F238E27FC236}">
                <a16:creationId xmlns:a16="http://schemas.microsoft.com/office/drawing/2014/main" id="{A237C83C-0245-9776-E124-589C8408E270}"/>
              </a:ext>
            </a:extLst>
          </p:cNvPr>
          <p:cNvSpPr/>
          <p:nvPr/>
        </p:nvSpPr>
        <p:spPr>
          <a:xfrm>
            <a:off x="12556273" y="7582829"/>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867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Objective</a:t>
            </a:r>
            <a:endParaRPr lang="en-US" sz="4450" dirty="0"/>
          </a:p>
        </p:txBody>
      </p:sp>
      <p:sp>
        <p:nvSpPr>
          <p:cNvPr id="4" name="Text 1"/>
          <p:cNvSpPr/>
          <p:nvPr/>
        </p:nvSpPr>
        <p:spPr>
          <a:xfrm>
            <a:off x="6280190" y="28476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Automate hospital tasks like patient registration, doctor assignment, and appointments.</a:t>
            </a:r>
            <a:endParaRPr lang="en-US" sz="1750" dirty="0"/>
          </a:p>
        </p:txBody>
      </p:sp>
      <p:sp>
        <p:nvSpPr>
          <p:cNvPr id="5" name="Text 2"/>
          <p:cNvSpPr/>
          <p:nvPr/>
        </p:nvSpPr>
        <p:spPr>
          <a:xfrm>
            <a:off x="6280190" y="36527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Store all data securely in one place for easy access and management.</a:t>
            </a:r>
            <a:endParaRPr lang="en-US" sz="1750" dirty="0"/>
          </a:p>
        </p:txBody>
      </p:sp>
      <p:sp>
        <p:nvSpPr>
          <p:cNvPr id="6" name="Text 3"/>
          <p:cNvSpPr/>
          <p:nvPr/>
        </p:nvSpPr>
        <p:spPr>
          <a:xfrm>
            <a:off x="6280190" y="44578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Provide real-time access to records and appointment details through a web interface.</a:t>
            </a:r>
            <a:endParaRPr lang="en-US" sz="1750" dirty="0"/>
          </a:p>
        </p:txBody>
      </p:sp>
      <p:sp>
        <p:nvSpPr>
          <p:cNvPr id="7" name="Text 4"/>
          <p:cNvSpPr/>
          <p:nvPr/>
        </p:nvSpPr>
        <p:spPr>
          <a:xfrm>
            <a:off x="6280190" y="52629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Ensure the system is easy to use and ready for future upgrades.</a:t>
            </a:r>
            <a:endParaRPr lang="en-US" sz="1750" dirty="0"/>
          </a:p>
        </p:txBody>
      </p:sp>
      <p:sp>
        <p:nvSpPr>
          <p:cNvPr id="8" name="Text 5"/>
          <p:cNvSpPr/>
          <p:nvPr/>
        </p:nvSpPr>
        <p:spPr>
          <a:xfrm>
            <a:off x="6280190" y="57051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Reduce human errors and save time by replacing manual processes with digital solutions.</a:t>
            </a:r>
            <a:endParaRPr lang="en-US" sz="1750" dirty="0"/>
          </a:p>
        </p:txBody>
      </p:sp>
      <p:sp>
        <p:nvSpPr>
          <p:cNvPr id="9" name="Rectangle 8">
            <a:extLst>
              <a:ext uri="{FF2B5EF4-FFF2-40B4-BE49-F238E27FC236}">
                <a16:creationId xmlns:a16="http://schemas.microsoft.com/office/drawing/2014/main" id="{7E73F143-B95E-CBD7-A6F8-0539CBD15DBB}"/>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5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Technology Stack</a:t>
            </a:r>
            <a:endParaRPr lang="en-US" sz="4450" dirty="0"/>
          </a:p>
        </p:txBody>
      </p:sp>
      <p:sp>
        <p:nvSpPr>
          <p:cNvPr id="4" name="Shape 1"/>
          <p:cNvSpPr/>
          <p:nvPr/>
        </p:nvSpPr>
        <p:spPr>
          <a:xfrm>
            <a:off x="6280190" y="2096453"/>
            <a:ext cx="510302" cy="510302"/>
          </a:xfrm>
          <a:prstGeom prst="roundRect">
            <a:avLst>
              <a:gd name="adj" fmla="val 6667"/>
            </a:avLst>
          </a:prstGeom>
          <a:solidFill>
            <a:srgbClr val="F2EEEE"/>
          </a:solidFill>
          <a:ln/>
        </p:spPr>
      </p:sp>
      <p:pic>
        <p:nvPicPr>
          <p:cNvPr id="5" name="Image 1" descr="preencoded.png"/>
          <p:cNvPicPr>
            <a:picLocks noChangeAspect="1"/>
          </p:cNvPicPr>
          <p:nvPr/>
        </p:nvPicPr>
        <p:blipFill>
          <a:blip r:embed="rId4"/>
          <a:stretch>
            <a:fillRect/>
          </a:stretch>
        </p:blipFill>
        <p:spPr>
          <a:xfrm>
            <a:off x="6365260" y="2138958"/>
            <a:ext cx="340162" cy="425291"/>
          </a:xfrm>
          <a:prstGeom prst="rect">
            <a:avLst/>
          </a:prstGeom>
        </p:spPr>
      </p:pic>
      <p:sp>
        <p:nvSpPr>
          <p:cNvPr id="6" name="Text 2"/>
          <p:cNvSpPr/>
          <p:nvPr/>
        </p:nvSpPr>
        <p:spPr>
          <a:xfrm>
            <a:off x="7017306" y="21743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Frontend</a:t>
            </a:r>
            <a:endParaRPr lang="en-US" sz="2200" dirty="0"/>
          </a:p>
        </p:txBody>
      </p:sp>
      <p:sp>
        <p:nvSpPr>
          <p:cNvPr id="7" name="Text 3"/>
          <p:cNvSpPr/>
          <p:nvPr/>
        </p:nvSpPr>
        <p:spPr>
          <a:xfrm>
            <a:off x="7017306" y="266473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Developed using HTML and CSS for a user-friendly interface.</a:t>
            </a:r>
            <a:endParaRPr lang="en-US" sz="1750" dirty="0"/>
          </a:p>
        </p:txBody>
      </p:sp>
      <p:sp>
        <p:nvSpPr>
          <p:cNvPr id="8" name="Shape 4"/>
          <p:cNvSpPr/>
          <p:nvPr/>
        </p:nvSpPr>
        <p:spPr>
          <a:xfrm>
            <a:off x="6280190" y="3481268"/>
            <a:ext cx="510302" cy="510302"/>
          </a:xfrm>
          <a:prstGeom prst="roundRect">
            <a:avLst>
              <a:gd name="adj" fmla="val 6667"/>
            </a:avLst>
          </a:prstGeom>
          <a:solidFill>
            <a:srgbClr val="F2EEEE"/>
          </a:solidFill>
          <a:ln/>
        </p:spPr>
      </p:sp>
      <p:pic>
        <p:nvPicPr>
          <p:cNvPr id="9" name="Image 2" descr="preencoded.png"/>
          <p:cNvPicPr>
            <a:picLocks noChangeAspect="1"/>
          </p:cNvPicPr>
          <p:nvPr/>
        </p:nvPicPr>
        <p:blipFill>
          <a:blip r:embed="rId5"/>
          <a:stretch>
            <a:fillRect/>
          </a:stretch>
        </p:blipFill>
        <p:spPr>
          <a:xfrm>
            <a:off x="6365260" y="3523774"/>
            <a:ext cx="340162" cy="425291"/>
          </a:xfrm>
          <a:prstGeom prst="rect">
            <a:avLst/>
          </a:prstGeom>
        </p:spPr>
      </p:pic>
      <p:sp>
        <p:nvSpPr>
          <p:cNvPr id="10" name="Text 5"/>
          <p:cNvSpPr/>
          <p:nvPr/>
        </p:nvSpPr>
        <p:spPr>
          <a:xfrm>
            <a:off x="7017306"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Backend</a:t>
            </a:r>
            <a:endParaRPr lang="en-US" sz="2200" dirty="0"/>
          </a:p>
        </p:txBody>
      </p:sp>
      <p:sp>
        <p:nvSpPr>
          <p:cNvPr id="11" name="Text 6"/>
          <p:cNvSpPr/>
          <p:nvPr/>
        </p:nvSpPr>
        <p:spPr>
          <a:xfrm>
            <a:off x="7017306" y="40495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PHP handles server-side logic and data processing.</a:t>
            </a:r>
            <a:endParaRPr lang="en-US" sz="1750" dirty="0"/>
          </a:p>
        </p:txBody>
      </p:sp>
      <p:sp>
        <p:nvSpPr>
          <p:cNvPr id="12" name="Shape 7"/>
          <p:cNvSpPr/>
          <p:nvPr/>
        </p:nvSpPr>
        <p:spPr>
          <a:xfrm>
            <a:off x="6280190" y="4866084"/>
            <a:ext cx="510302" cy="510302"/>
          </a:xfrm>
          <a:prstGeom prst="roundRect">
            <a:avLst>
              <a:gd name="adj" fmla="val 6667"/>
            </a:avLst>
          </a:prstGeom>
          <a:solidFill>
            <a:srgbClr val="F2EEEE"/>
          </a:solidFill>
          <a:ln/>
        </p:spPr>
      </p:sp>
      <p:pic>
        <p:nvPicPr>
          <p:cNvPr id="13" name="Image 3" descr="preencoded.png"/>
          <p:cNvPicPr>
            <a:picLocks noChangeAspect="1"/>
          </p:cNvPicPr>
          <p:nvPr/>
        </p:nvPicPr>
        <p:blipFill>
          <a:blip r:embed="rId6"/>
          <a:stretch>
            <a:fillRect/>
          </a:stretch>
        </p:blipFill>
        <p:spPr>
          <a:xfrm>
            <a:off x="6365260" y="4908590"/>
            <a:ext cx="340162" cy="425291"/>
          </a:xfrm>
          <a:prstGeom prst="rect">
            <a:avLst/>
          </a:prstGeom>
        </p:spPr>
      </p:pic>
      <p:sp>
        <p:nvSpPr>
          <p:cNvPr id="14" name="Text 8"/>
          <p:cNvSpPr/>
          <p:nvPr/>
        </p:nvSpPr>
        <p:spPr>
          <a:xfrm>
            <a:off x="7017306" y="4943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Database</a:t>
            </a:r>
            <a:endParaRPr lang="en-US" sz="2200" dirty="0"/>
          </a:p>
        </p:txBody>
      </p:sp>
      <p:sp>
        <p:nvSpPr>
          <p:cNvPr id="15" name="Text 9"/>
          <p:cNvSpPr/>
          <p:nvPr/>
        </p:nvSpPr>
        <p:spPr>
          <a:xfrm>
            <a:off x="7017306" y="543437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MySQL ensures secure and accurate data handling.</a:t>
            </a:r>
            <a:endParaRPr lang="en-US" sz="1750" dirty="0"/>
          </a:p>
        </p:txBody>
      </p:sp>
      <p:sp>
        <p:nvSpPr>
          <p:cNvPr id="16" name="Shape 10"/>
          <p:cNvSpPr/>
          <p:nvPr/>
        </p:nvSpPr>
        <p:spPr>
          <a:xfrm>
            <a:off x="6280190" y="6250900"/>
            <a:ext cx="510302" cy="510302"/>
          </a:xfrm>
          <a:prstGeom prst="roundRect">
            <a:avLst>
              <a:gd name="adj" fmla="val 6667"/>
            </a:avLst>
          </a:prstGeom>
          <a:solidFill>
            <a:srgbClr val="F2EEEE"/>
          </a:solidFill>
          <a:ln/>
        </p:spPr>
      </p:sp>
      <p:pic>
        <p:nvPicPr>
          <p:cNvPr id="17" name="Image 4" descr="preencoded.png"/>
          <p:cNvPicPr>
            <a:picLocks noChangeAspect="1"/>
          </p:cNvPicPr>
          <p:nvPr/>
        </p:nvPicPr>
        <p:blipFill>
          <a:blip r:embed="rId7"/>
          <a:stretch>
            <a:fillRect/>
          </a:stretch>
        </p:blipFill>
        <p:spPr>
          <a:xfrm>
            <a:off x="6365260" y="6293406"/>
            <a:ext cx="340162" cy="425291"/>
          </a:xfrm>
          <a:prstGeom prst="rect">
            <a:avLst/>
          </a:prstGeom>
        </p:spPr>
      </p:pic>
      <p:sp>
        <p:nvSpPr>
          <p:cNvPr id="18" name="Text 11"/>
          <p:cNvSpPr/>
          <p:nvPr/>
        </p:nvSpPr>
        <p:spPr>
          <a:xfrm>
            <a:off x="7017306" y="63287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Environment</a:t>
            </a:r>
            <a:endParaRPr lang="en-US" sz="2200" dirty="0"/>
          </a:p>
        </p:txBody>
      </p:sp>
      <p:sp>
        <p:nvSpPr>
          <p:cNvPr id="19" name="Text 12"/>
          <p:cNvSpPr/>
          <p:nvPr/>
        </p:nvSpPr>
        <p:spPr>
          <a:xfrm>
            <a:off x="7017306" y="681918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XAMPP provides a local server for easy deployment.</a:t>
            </a:r>
            <a:endParaRPr lang="en-US" sz="1750" dirty="0"/>
          </a:p>
        </p:txBody>
      </p:sp>
      <p:sp>
        <p:nvSpPr>
          <p:cNvPr id="20" name="Rectangle 19">
            <a:extLst>
              <a:ext uri="{FF2B5EF4-FFF2-40B4-BE49-F238E27FC236}">
                <a16:creationId xmlns:a16="http://schemas.microsoft.com/office/drawing/2014/main" id="{0E5C7FD5-DF70-F242-BF76-76DD9D1989E1}"/>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4637"/>
            <a:ext cx="5486400" cy="8229600"/>
          </a:xfrm>
          <a:prstGeom prst="rect">
            <a:avLst/>
          </a:prstGeom>
        </p:spPr>
      </p:pic>
      <p:sp>
        <p:nvSpPr>
          <p:cNvPr id="3" name="Text 0"/>
          <p:cNvSpPr/>
          <p:nvPr/>
        </p:nvSpPr>
        <p:spPr>
          <a:xfrm>
            <a:off x="793790" y="1541383"/>
            <a:ext cx="6013371"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Core System Features</a:t>
            </a:r>
            <a:endParaRPr lang="en-US" sz="4450" dirty="0"/>
          </a:p>
        </p:txBody>
      </p:sp>
      <p:pic>
        <p:nvPicPr>
          <p:cNvPr id="4" name="Image 1" descr="preencoded.png"/>
          <p:cNvPicPr>
            <a:picLocks noChangeAspect="1"/>
          </p:cNvPicPr>
          <p:nvPr/>
        </p:nvPicPr>
        <p:blipFill>
          <a:blip r:embed="rId4"/>
          <a:stretch>
            <a:fillRect/>
          </a:stretch>
        </p:blipFill>
        <p:spPr>
          <a:xfrm>
            <a:off x="793790" y="2590324"/>
            <a:ext cx="566976" cy="566976"/>
          </a:xfrm>
          <a:prstGeom prst="rect">
            <a:avLst/>
          </a:prstGeom>
        </p:spPr>
      </p:pic>
      <p:sp>
        <p:nvSpPr>
          <p:cNvPr id="5" name="Text 1"/>
          <p:cNvSpPr/>
          <p:nvPr/>
        </p:nvSpPr>
        <p:spPr>
          <a:xfrm>
            <a:off x="1644253" y="27249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Patient Registration</a:t>
            </a:r>
            <a:endParaRPr lang="en-US" sz="2200" dirty="0"/>
          </a:p>
        </p:txBody>
      </p:sp>
      <p:sp>
        <p:nvSpPr>
          <p:cNvPr id="6" name="Text 2"/>
          <p:cNvSpPr/>
          <p:nvPr/>
        </p:nvSpPr>
        <p:spPr>
          <a:xfrm>
            <a:off x="1644253" y="3215402"/>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Efficiently manage new and existing patient records.</a:t>
            </a:r>
            <a:endParaRPr lang="en-US" sz="1750" dirty="0"/>
          </a:p>
        </p:txBody>
      </p:sp>
      <p:pic>
        <p:nvPicPr>
          <p:cNvPr id="7" name="Image 2" descr="preencoded.png"/>
          <p:cNvPicPr>
            <a:picLocks noChangeAspect="1"/>
          </p:cNvPicPr>
          <p:nvPr/>
        </p:nvPicPr>
        <p:blipFill>
          <a:blip r:embed="rId5"/>
          <a:stretch>
            <a:fillRect/>
          </a:stretch>
        </p:blipFill>
        <p:spPr>
          <a:xfrm>
            <a:off x="793790" y="4145280"/>
            <a:ext cx="566976" cy="566976"/>
          </a:xfrm>
          <a:prstGeom prst="rect">
            <a:avLst/>
          </a:prstGeom>
        </p:spPr>
      </p:pic>
      <p:sp>
        <p:nvSpPr>
          <p:cNvPr id="8" name="Text 3"/>
          <p:cNvSpPr/>
          <p:nvPr/>
        </p:nvSpPr>
        <p:spPr>
          <a:xfrm>
            <a:off x="1644253" y="42799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Doctor Management</a:t>
            </a:r>
            <a:endParaRPr lang="en-US" sz="2200" dirty="0"/>
          </a:p>
        </p:txBody>
      </p:sp>
      <p:sp>
        <p:nvSpPr>
          <p:cNvPr id="9" name="Text 4"/>
          <p:cNvSpPr/>
          <p:nvPr/>
        </p:nvSpPr>
        <p:spPr>
          <a:xfrm>
            <a:off x="1644253" y="4770358"/>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Assign doctors to departments and track specializations.</a:t>
            </a:r>
            <a:endParaRPr lang="en-US" sz="1750" dirty="0"/>
          </a:p>
        </p:txBody>
      </p:sp>
      <p:pic>
        <p:nvPicPr>
          <p:cNvPr id="10" name="Image 3" descr="preencoded.png"/>
          <p:cNvPicPr>
            <a:picLocks noChangeAspect="1"/>
          </p:cNvPicPr>
          <p:nvPr/>
        </p:nvPicPr>
        <p:blipFill>
          <a:blip r:embed="rId6"/>
          <a:stretch>
            <a:fillRect/>
          </a:stretch>
        </p:blipFill>
        <p:spPr>
          <a:xfrm>
            <a:off x="793790" y="5700236"/>
            <a:ext cx="566976" cy="566976"/>
          </a:xfrm>
          <a:prstGeom prst="rect">
            <a:avLst/>
          </a:prstGeom>
        </p:spPr>
      </p:pic>
      <p:sp>
        <p:nvSpPr>
          <p:cNvPr id="11" name="Text 5"/>
          <p:cNvSpPr/>
          <p:nvPr/>
        </p:nvSpPr>
        <p:spPr>
          <a:xfrm>
            <a:off x="1644253" y="5834896"/>
            <a:ext cx="3405068"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Appointment Scheduling</a:t>
            </a:r>
            <a:endParaRPr lang="en-US" sz="2200" dirty="0"/>
          </a:p>
        </p:txBody>
      </p:sp>
      <p:sp>
        <p:nvSpPr>
          <p:cNvPr id="12" name="Text 6"/>
          <p:cNvSpPr/>
          <p:nvPr/>
        </p:nvSpPr>
        <p:spPr>
          <a:xfrm>
            <a:off x="1644253" y="6325314"/>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Streamline booking and real-time access to timings.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6155" y="523399"/>
            <a:ext cx="4758571" cy="594836"/>
          </a:xfrm>
          <a:prstGeom prst="rect">
            <a:avLst/>
          </a:prstGeom>
          <a:noFill/>
          <a:ln/>
        </p:spPr>
        <p:txBody>
          <a:bodyPr wrap="none" lIns="0" tIns="0" rIns="0" bIns="0" rtlCol="0" anchor="t"/>
          <a:lstStyle/>
          <a:p>
            <a:pPr marL="0" indent="0" algn="l">
              <a:lnSpc>
                <a:spcPts val="4650"/>
              </a:lnSpc>
              <a:buNone/>
            </a:pPr>
            <a:r>
              <a:rPr lang="en-US" sz="3700" dirty="0">
                <a:solidFill>
                  <a:srgbClr val="030303"/>
                </a:solidFill>
                <a:latin typeface="DM Sans Semi Bold" pitchFamily="34" charset="0"/>
                <a:ea typeface="DM Sans Semi Bold" pitchFamily="34" charset="-122"/>
                <a:cs typeface="DM Sans Semi Bold" pitchFamily="34" charset="-120"/>
              </a:rPr>
              <a:t>ER Diagram</a:t>
            </a:r>
            <a:endParaRPr lang="en-US" sz="3700" dirty="0"/>
          </a:p>
        </p:txBody>
      </p:sp>
      <p:pic>
        <p:nvPicPr>
          <p:cNvPr id="3" name="Image 0" descr="preencoded.png"/>
          <p:cNvPicPr>
            <a:picLocks noChangeAspect="1"/>
          </p:cNvPicPr>
          <p:nvPr/>
        </p:nvPicPr>
        <p:blipFill>
          <a:blip r:embed="rId3"/>
          <a:stretch>
            <a:fillRect/>
          </a:stretch>
        </p:blipFill>
        <p:spPr>
          <a:xfrm>
            <a:off x="4502348" y="1498878"/>
            <a:ext cx="5625703" cy="5625703"/>
          </a:xfrm>
          <a:prstGeom prst="rect">
            <a:avLst/>
          </a:prstGeom>
        </p:spPr>
      </p:pic>
      <p:sp>
        <p:nvSpPr>
          <p:cNvPr id="4" name="Text 1"/>
          <p:cNvSpPr/>
          <p:nvPr/>
        </p:nvSpPr>
        <p:spPr>
          <a:xfrm>
            <a:off x="666155" y="7410093"/>
            <a:ext cx="2379226" cy="297299"/>
          </a:xfrm>
          <a:prstGeom prst="rect">
            <a:avLst/>
          </a:prstGeom>
          <a:noFill/>
          <a:ln/>
        </p:spPr>
        <p:txBody>
          <a:bodyPr wrap="none" lIns="0" tIns="0" rIns="0" bIns="0" rtlCol="0" anchor="t"/>
          <a:lstStyle/>
          <a:p>
            <a:pPr marL="0" indent="0" algn="l">
              <a:lnSpc>
                <a:spcPts val="2300"/>
              </a:lnSpc>
              <a:buNone/>
            </a:pPr>
            <a:endParaRPr lang="en-US" sz="1850" dirty="0"/>
          </a:p>
        </p:txBody>
      </p:sp>
      <p:sp>
        <p:nvSpPr>
          <p:cNvPr id="5" name="Rectangle 4">
            <a:extLst>
              <a:ext uri="{FF2B5EF4-FFF2-40B4-BE49-F238E27FC236}">
                <a16:creationId xmlns:a16="http://schemas.microsoft.com/office/drawing/2014/main" id="{A92C87E6-CC32-EA6F-7037-69849FB93480}"/>
              </a:ext>
            </a:extLst>
          </p:cNvPr>
          <p:cNvSpPr/>
          <p:nvPr/>
        </p:nvSpPr>
        <p:spPr>
          <a:xfrm>
            <a:off x="12556273" y="7582829"/>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82679"/>
            <a:ext cx="722102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Implementation Highlights</a:t>
            </a:r>
            <a:endParaRPr lang="en-US" sz="4450" dirty="0"/>
          </a:p>
        </p:txBody>
      </p:sp>
      <p:sp>
        <p:nvSpPr>
          <p:cNvPr id="3" name="Text 1"/>
          <p:cNvSpPr/>
          <p:nvPr/>
        </p:nvSpPr>
        <p:spPr>
          <a:xfrm>
            <a:off x="793790" y="3510915"/>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Web-Based Design:</a:t>
            </a:r>
            <a:r>
              <a:rPr lang="en-US" sz="1750" dirty="0">
                <a:solidFill>
                  <a:srgbClr val="464646"/>
                </a:solidFill>
                <a:latin typeface="Inter Medium" pitchFamily="34" charset="0"/>
                <a:ea typeface="Inter Medium" pitchFamily="34" charset="-122"/>
                <a:cs typeface="Inter Medium" pitchFamily="34" charset="-120"/>
              </a:rPr>
              <a:t> Built using HTML, CSS, PHP, and MySQL with XAMPP for easy local hosting and browser access.</a:t>
            </a:r>
            <a:endParaRPr lang="en-US" sz="1750" dirty="0"/>
          </a:p>
        </p:txBody>
      </p:sp>
      <p:sp>
        <p:nvSpPr>
          <p:cNvPr id="4" name="Text 2"/>
          <p:cNvSpPr/>
          <p:nvPr/>
        </p:nvSpPr>
        <p:spPr>
          <a:xfrm>
            <a:off x="793790" y="4678918"/>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Modular System:</a:t>
            </a:r>
            <a:r>
              <a:rPr lang="en-US" sz="1750" dirty="0">
                <a:solidFill>
                  <a:srgbClr val="464646"/>
                </a:solidFill>
                <a:latin typeface="Inter Medium" pitchFamily="34" charset="0"/>
                <a:ea typeface="Inter Medium" pitchFamily="34" charset="-122"/>
                <a:cs typeface="Inter Medium" pitchFamily="34" charset="-120"/>
              </a:rPr>
              <a:t> Includes separate modules for managing patients, doctors, departments, and appointments.</a:t>
            </a:r>
            <a:endParaRPr lang="en-US" sz="1750" dirty="0"/>
          </a:p>
        </p:txBody>
      </p:sp>
      <p:sp>
        <p:nvSpPr>
          <p:cNvPr id="5" name="Text 3"/>
          <p:cNvSpPr/>
          <p:nvPr/>
        </p:nvSpPr>
        <p:spPr>
          <a:xfrm>
            <a:off x="7599521" y="3510915"/>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Interactive Interface:</a:t>
            </a:r>
            <a:r>
              <a:rPr lang="en-US" sz="1750" dirty="0">
                <a:solidFill>
                  <a:srgbClr val="464646"/>
                </a:solidFill>
                <a:latin typeface="Inter Medium" pitchFamily="34" charset="0"/>
                <a:ea typeface="Inter Medium" pitchFamily="34" charset="-122"/>
                <a:cs typeface="Inter Medium" pitchFamily="34" charset="-120"/>
              </a:rPr>
              <a:t> User-friendly forms with validation and dynamic dropdowns for smooth data entry.</a:t>
            </a:r>
            <a:endParaRPr lang="en-US" sz="1750" dirty="0"/>
          </a:p>
        </p:txBody>
      </p:sp>
      <p:sp>
        <p:nvSpPr>
          <p:cNvPr id="6" name="Text 4"/>
          <p:cNvSpPr/>
          <p:nvPr/>
        </p:nvSpPr>
        <p:spPr>
          <a:xfrm>
            <a:off x="7599521" y="4678918"/>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Real-Time Data Access:</a:t>
            </a:r>
            <a:r>
              <a:rPr lang="en-US" sz="1750" dirty="0">
                <a:solidFill>
                  <a:srgbClr val="464646"/>
                </a:solidFill>
                <a:latin typeface="Inter Medium" pitchFamily="34" charset="0"/>
                <a:ea typeface="Inter Medium" pitchFamily="34" charset="-122"/>
                <a:cs typeface="Inter Medium" pitchFamily="34" charset="-120"/>
              </a:rPr>
              <a:t> Displays appointments and patient details instantly, ensuring quick and accurate updates.</a:t>
            </a:r>
            <a:endParaRPr lang="en-US" sz="1750" dirty="0"/>
          </a:p>
        </p:txBody>
      </p:sp>
      <p:sp>
        <p:nvSpPr>
          <p:cNvPr id="7" name="Rectangle 6">
            <a:extLst>
              <a:ext uri="{FF2B5EF4-FFF2-40B4-BE49-F238E27FC236}">
                <a16:creationId xmlns:a16="http://schemas.microsoft.com/office/drawing/2014/main" id="{0F78DE87-F83E-FDE3-109E-AE446020191A}"/>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49003"/>
            <a:ext cx="631043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Benefits of Automation</a:t>
            </a:r>
            <a:endParaRPr lang="en-US" sz="4450" dirty="0"/>
          </a:p>
        </p:txBody>
      </p:sp>
      <p:pic>
        <p:nvPicPr>
          <p:cNvPr id="4" name="Image 1" descr="preencoded.png"/>
          <p:cNvPicPr>
            <a:picLocks noChangeAspect="1"/>
          </p:cNvPicPr>
          <p:nvPr/>
        </p:nvPicPr>
        <p:blipFill>
          <a:blip r:embed="rId4"/>
          <a:stretch>
            <a:fillRect/>
          </a:stretch>
        </p:blipFill>
        <p:spPr>
          <a:xfrm>
            <a:off x="6280190" y="2597944"/>
            <a:ext cx="1134070" cy="1360884"/>
          </a:xfrm>
          <a:prstGeom prst="rect">
            <a:avLst/>
          </a:prstGeom>
        </p:spPr>
      </p:pic>
      <p:sp>
        <p:nvSpPr>
          <p:cNvPr id="5" name="Text 1"/>
          <p:cNvSpPr/>
          <p:nvPr/>
        </p:nvSpPr>
        <p:spPr>
          <a:xfrm>
            <a:off x="7641074"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Time Savings</a:t>
            </a:r>
            <a:endParaRPr lang="en-US" sz="2200" dirty="0"/>
          </a:p>
        </p:txBody>
      </p:sp>
      <p:sp>
        <p:nvSpPr>
          <p:cNvPr id="6" name="Text 2"/>
          <p:cNvSpPr/>
          <p:nvPr/>
        </p:nvSpPr>
        <p:spPr>
          <a:xfrm>
            <a:off x="7641074" y="3315176"/>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Automated processes reduce manual effort.</a:t>
            </a:r>
            <a:endParaRPr lang="en-US" sz="1750" dirty="0"/>
          </a:p>
        </p:txBody>
      </p:sp>
      <p:pic>
        <p:nvPicPr>
          <p:cNvPr id="7" name="Image 2" descr="preencoded.png"/>
          <p:cNvPicPr>
            <a:picLocks noChangeAspect="1"/>
          </p:cNvPicPr>
          <p:nvPr/>
        </p:nvPicPr>
        <p:blipFill>
          <a:blip r:embed="rId5"/>
          <a:stretch>
            <a:fillRect/>
          </a:stretch>
        </p:blipFill>
        <p:spPr>
          <a:xfrm>
            <a:off x="6280190" y="3958828"/>
            <a:ext cx="1134070" cy="1360884"/>
          </a:xfrm>
          <a:prstGeom prst="rect">
            <a:avLst/>
          </a:prstGeom>
        </p:spPr>
      </p:pic>
      <p:sp>
        <p:nvSpPr>
          <p:cNvPr id="8" name="Text 3"/>
          <p:cNvSpPr/>
          <p:nvPr/>
        </p:nvSpPr>
        <p:spPr>
          <a:xfrm>
            <a:off x="7641074"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Error Reduction</a:t>
            </a:r>
            <a:endParaRPr lang="en-US" sz="2200" dirty="0"/>
          </a:p>
        </p:txBody>
      </p:sp>
      <p:sp>
        <p:nvSpPr>
          <p:cNvPr id="9" name="Text 4"/>
          <p:cNvSpPr/>
          <p:nvPr/>
        </p:nvSpPr>
        <p:spPr>
          <a:xfrm>
            <a:off x="7641074" y="4676061"/>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Minimizes human errors in data entry.</a:t>
            </a:r>
            <a:endParaRPr lang="en-US" sz="1750" dirty="0"/>
          </a:p>
        </p:txBody>
      </p:sp>
      <p:pic>
        <p:nvPicPr>
          <p:cNvPr id="10" name="Image 3" descr="preencoded.png"/>
          <p:cNvPicPr>
            <a:picLocks noChangeAspect="1"/>
          </p:cNvPicPr>
          <p:nvPr/>
        </p:nvPicPr>
        <p:blipFill>
          <a:blip r:embed="rId6"/>
          <a:stretch>
            <a:fillRect/>
          </a:stretch>
        </p:blipFill>
        <p:spPr>
          <a:xfrm>
            <a:off x="6280190" y="5319713"/>
            <a:ext cx="1134070" cy="1360884"/>
          </a:xfrm>
          <a:prstGeom prst="rect">
            <a:avLst/>
          </a:prstGeom>
        </p:spPr>
      </p:pic>
      <p:sp>
        <p:nvSpPr>
          <p:cNvPr id="11" name="Text 5"/>
          <p:cNvSpPr/>
          <p:nvPr/>
        </p:nvSpPr>
        <p:spPr>
          <a:xfrm>
            <a:off x="7641074" y="55465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Improved Efficiency</a:t>
            </a:r>
            <a:endParaRPr lang="en-US" sz="2200" dirty="0"/>
          </a:p>
        </p:txBody>
      </p:sp>
      <p:sp>
        <p:nvSpPr>
          <p:cNvPr id="12" name="Text 6"/>
          <p:cNvSpPr/>
          <p:nvPr/>
        </p:nvSpPr>
        <p:spPr>
          <a:xfrm>
            <a:off x="7641074" y="6036945"/>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Streamlines operations for better productivity.</a:t>
            </a:r>
            <a:endParaRPr lang="en-US" sz="1750" dirty="0"/>
          </a:p>
        </p:txBody>
      </p:sp>
      <p:sp>
        <p:nvSpPr>
          <p:cNvPr id="13" name="Rectangle 12">
            <a:extLst>
              <a:ext uri="{FF2B5EF4-FFF2-40B4-BE49-F238E27FC236}">
                <a16:creationId xmlns:a16="http://schemas.microsoft.com/office/drawing/2014/main" id="{0E9DC7D0-ADF5-164F-6D88-5572AE3188A8}"/>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467AB-69AA-8701-6E0F-B05E03D494E1}"/>
              </a:ext>
            </a:extLst>
          </p:cNvPr>
          <p:cNvPicPr>
            <a:picLocks noChangeAspect="1"/>
          </p:cNvPicPr>
          <p:nvPr/>
        </p:nvPicPr>
        <p:blipFill>
          <a:blip r:embed="rId2"/>
          <a:stretch>
            <a:fillRect/>
          </a:stretch>
        </p:blipFill>
        <p:spPr>
          <a:xfrm>
            <a:off x="0" y="2212408"/>
            <a:ext cx="14630400" cy="3804783"/>
          </a:xfrm>
          <a:prstGeom prst="rect">
            <a:avLst/>
          </a:prstGeom>
        </p:spPr>
      </p:pic>
      <p:sp>
        <p:nvSpPr>
          <p:cNvPr id="4" name="TextBox 3">
            <a:extLst>
              <a:ext uri="{FF2B5EF4-FFF2-40B4-BE49-F238E27FC236}">
                <a16:creationId xmlns:a16="http://schemas.microsoft.com/office/drawing/2014/main" id="{5FDC0B59-6146-D68D-3281-409582F60DE6}"/>
              </a:ext>
            </a:extLst>
          </p:cNvPr>
          <p:cNvSpPr txBox="1"/>
          <p:nvPr/>
        </p:nvSpPr>
        <p:spPr>
          <a:xfrm>
            <a:off x="468350" y="1181142"/>
            <a:ext cx="4817327" cy="523220"/>
          </a:xfrm>
          <a:prstGeom prst="rect">
            <a:avLst/>
          </a:prstGeom>
          <a:noFill/>
        </p:spPr>
        <p:txBody>
          <a:bodyPr wrap="square" rtlCol="0">
            <a:spAutoFit/>
          </a:bodyPr>
          <a:lstStyle/>
          <a:p>
            <a:r>
              <a:rPr lang="en-IN" sz="2800" b="1" dirty="0"/>
              <a:t>Add Doctor</a:t>
            </a:r>
          </a:p>
        </p:txBody>
      </p:sp>
      <p:sp>
        <p:nvSpPr>
          <p:cNvPr id="5" name="Rectangle 4">
            <a:extLst>
              <a:ext uri="{FF2B5EF4-FFF2-40B4-BE49-F238E27FC236}">
                <a16:creationId xmlns:a16="http://schemas.microsoft.com/office/drawing/2014/main" id="{348AB228-4EE7-116C-515B-15A7F5AFDECB}"/>
              </a:ext>
            </a:extLst>
          </p:cNvPr>
          <p:cNvSpPr/>
          <p:nvPr/>
        </p:nvSpPr>
        <p:spPr>
          <a:xfrm>
            <a:off x="12556273" y="7571678"/>
            <a:ext cx="2074127" cy="657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43708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391</Words>
  <Application>Microsoft Office PowerPoint</Application>
  <PresentationFormat>Custom</PresentationFormat>
  <Paragraphs>53</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DM Sans Semi Bold</vt:lpstr>
      <vt:lpstr>Arial</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Bala Shankar</cp:lastModifiedBy>
  <cp:revision>2</cp:revision>
  <dcterms:created xsi:type="dcterms:W3CDTF">2025-06-19T18:36:43Z</dcterms:created>
  <dcterms:modified xsi:type="dcterms:W3CDTF">2025-06-19T18:52:24Z</dcterms:modified>
</cp:coreProperties>
</file>